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660"/>
  </p:normalViewPr>
  <p:slideViewPr>
    <p:cSldViewPr snapToGrid="0">
      <p:cViewPr>
        <p:scale>
          <a:sx n="50" d="100"/>
          <a:sy n="50" d="100"/>
        </p:scale>
        <p:origin x="629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F324300-C42D-410B-8BD1-6003D1C6B45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7B7BAB6-8E0C-447F-BE79-3463A89602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65D0B45-CC0F-454D-995E-0336794EB1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F9838-CC57-4330-BE3C-7A1D69351577}" type="datetimeFigureOut">
              <a:rPr lang="es-CO" smtClean="0"/>
              <a:t>14/07/2020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E50BEF2-768F-445B-AD41-9C6E6729AA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4F7FE12-AD54-4AAB-9506-4CEB187250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B55E7-B645-45A7-BFD6-501ED7A87C6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33127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61044B4-A325-454E-B3D4-22B0FB62F8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04B3FBED-FE30-484D-976C-AB1C762229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8C191AF-B3FE-4181-A6E5-1D291E9A19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F9838-CC57-4330-BE3C-7A1D69351577}" type="datetimeFigureOut">
              <a:rPr lang="es-CO" smtClean="0"/>
              <a:t>14/07/2020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7FCE6C9-30CF-42DC-9BA0-770226652A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D4748FB-882C-4553-9857-009CB42679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B55E7-B645-45A7-BFD6-501ED7A87C6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081619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E751963-9951-47FC-9E26-31605485B5C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D8E5CB6-B5D8-40C3-BA34-D251FC02F1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117F5AE-4865-478A-A9C1-B39D4C4D02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F9838-CC57-4330-BE3C-7A1D69351577}" type="datetimeFigureOut">
              <a:rPr lang="es-CO" smtClean="0"/>
              <a:t>14/07/2020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1E892B8-2299-46DE-A95C-A6B6558E63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3E553B7-64BB-4666-A0B6-03F379F670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B55E7-B645-45A7-BFD6-501ED7A87C6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819785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EBBAA2D-B515-4D52-8696-500EE52620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C384903-3D40-4846-8B20-96751F053A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ECEAF53-ACEA-4F41-819D-857FA413C0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F9838-CC57-4330-BE3C-7A1D69351577}" type="datetimeFigureOut">
              <a:rPr lang="es-CO" smtClean="0"/>
              <a:t>14/07/2020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1363BDA-5185-4B7A-8E1D-22C16A4065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B8345B9-AD23-43C2-BA00-7A8B7F3F31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B55E7-B645-45A7-BFD6-501ED7A87C6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687326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A76E81-254C-4DD1-93C9-DEF1159985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385E760-A431-489C-8A81-CDC364589C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54D21AC-71F7-4C3A-92E4-57D2036E45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F9838-CC57-4330-BE3C-7A1D69351577}" type="datetimeFigureOut">
              <a:rPr lang="es-CO" smtClean="0"/>
              <a:t>14/07/2020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C5EECEB-3E99-44F4-B9ED-B5E9C75D9F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F3F9F19-72B2-4572-85D0-A2D0C355A7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B55E7-B645-45A7-BFD6-501ED7A87C6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293258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837EFFB-8EC1-4386-9DF1-CEA6D3226C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7EF8195-6143-4858-80EE-7025CE25675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DECF570-0D94-4892-8594-F42BF2B678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43E3E64-FC9A-4B15-BBBF-9688F9B49A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F9838-CC57-4330-BE3C-7A1D69351577}" type="datetimeFigureOut">
              <a:rPr lang="es-CO" smtClean="0"/>
              <a:t>14/07/2020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1DC717B-3425-4304-8A61-8260D5B733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00D9121-5D68-4FF8-9836-08EF9C81A3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B55E7-B645-45A7-BFD6-501ED7A87C6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772898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D686710-5A50-4E79-B870-3E24CE36B4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FFC75E5-F89D-4247-BFCB-FBD5EB51EB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AE6E6FB-2F01-4427-BA6F-562D38BABD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4535DD9-1732-4B88-BE4F-D526CB07A97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A0B92FBA-6D32-4A54-91F7-22C2501F11A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FD9D54E-CDD9-4945-8FC0-904B1EBFB8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F9838-CC57-4330-BE3C-7A1D69351577}" type="datetimeFigureOut">
              <a:rPr lang="es-CO" smtClean="0"/>
              <a:t>14/07/2020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5F9D4600-A772-4459-B20F-8AF8C1AC1C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C6C3245-6180-4BC7-B967-8F3C5329A1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B55E7-B645-45A7-BFD6-501ED7A87C6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63556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4773B70-0A27-4665-BA37-00A2476261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DCE9784E-3194-469A-BBF3-161D662B4F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F9838-CC57-4330-BE3C-7A1D69351577}" type="datetimeFigureOut">
              <a:rPr lang="es-CO" smtClean="0"/>
              <a:t>14/07/2020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5CF1AADA-CFB3-491A-B4F4-7C369430AB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5EDB6EB7-F7CA-4CC6-81B2-3D2C2C17C6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B55E7-B645-45A7-BFD6-501ED7A87C6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88727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CAE976E5-523E-4908-8FDE-F5939C1A3B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F9838-CC57-4330-BE3C-7A1D69351577}" type="datetimeFigureOut">
              <a:rPr lang="es-CO" smtClean="0"/>
              <a:t>14/07/2020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15FDC5CA-A44E-4F47-AFA7-3AB196D35B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9FFBD2AB-4C85-4998-B1AD-321DCE9C3B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B55E7-B645-45A7-BFD6-501ED7A87C6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782764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88652F6-1F0C-46BD-9FA4-C6AEC91608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DA23B0F-E283-47F8-A784-F344B0503F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33AB451-73AA-4C90-93B3-7E9019DF7A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253D4F2-2F01-4E6D-9DBD-8980898FAE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F9838-CC57-4330-BE3C-7A1D69351577}" type="datetimeFigureOut">
              <a:rPr lang="es-CO" smtClean="0"/>
              <a:t>14/07/2020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934740A-FA2D-4077-9107-304A86029E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CC4FD76-EC74-4D56-AC14-AB60052D0E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B55E7-B645-45A7-BFD6-501ED7A87C6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123815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D320D56-3ACD-4E1A-A655-EB721899E2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4C85DC63-2118-47A5-A016-F6B5329BB36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32F4C5D-39C3-42DB-9289-170E8C4250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B4B8315-9576-4146-BC3E-B8927B0C88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F9838-CC57-4330-BE3C-7A1D69351577}" type="datetimeFigureOut">
              <a:rPr lang="es-CO" smtClean="0"/>
              <a:t>14/07/2020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FA96EC5-78CC-4E81-9A9D-0EDF8AE61C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ABFE6D8-2D86-4B0B-BBC1-800EFCD22C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B55E7-B645-45A7-BFD6-501ED7A87C6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386625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EB02D698-269B-4E88-99D9-0015A3A950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4FE2512-6208-4BF9-8D34-500A661589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333042C-F0A4-4F2E-8CFB-1D9C61EA209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2F9838-CC57-4330-BE3C-7A1D69351577}" type="datetimeFigureOut">
              <a:rPr lang="es-CO" smtClean="0"/>
              <a:t>14/07/2020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CBB6D90-9585-460E-AFF2-469F26A9ADF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D0B2336-6DE9-4B89-B9D6-B0F0732F8CA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FB55E7-B645-45A7-BFD6-501ED7A87C6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613031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D1C94B42-29F1-47D5-86A6-6E088C1CD2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4077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31A17F98-B2C1-4E24-A312-FE35173CB7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27239" y="1253613"/>
            <a:ext cx="9144000" cy="3178277"/>
          </a:xfrm>
        </p:spPr>
        <p:txBody>
          <a:bodyPr>
            <a:normAutofit/>
          </a:bodyPr>
          <a:lstStyle/>
          <a:p>
            <a:r>
              <a:rPr lang="es-MX" u="sng" dirty="0">
                <a:solidFill>
                  <a:srgbClr val="FFFF00"/>
                </a:solidFill>
                <a:latin typeface="Algerian" panose="04020705040A02060702" pitchFamily="82" charset="0"/>
              </a:rPr>
              <a:t>GENERALIDADES DEL DEPARTAMENTO DEL </a:t>
            </a:r>
            <a:r>
              <a:rPr lang="es-MX" u="sng" dirty="0">
                <a:solidFill>
                  <a:srgbClr val="C00000"/>
                </a:solidFill>
                <a:latin typeface="Algerian" panose="04020705040A02060702" pitchFamily="82" charset="0"/>
              </a:rPr>
              <a:t>TOLIMA</a:t>
            </a:r>
            <a:endParaRPr lang="es-CO" u="sng" dirty="0">
              <a:solidFill>
                <a:srgbClr val="C00000"/>
              </a:solidFill>
              <a:latin typeface="Algerian" panose="04020705040A020607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82430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4DE3320F-7B3A-4061-9527-E4B1F17ACC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9935" y="365125"/>
            <a:ext cx="11017045" cy="60209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889C3A76-DD3E-4439-81EA-6BDBCAC771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i="1" u="sng" dirty="0">
                <a:latin typeface="Algerian" panose="04020705040A02060702" pitchFamily="82" charset="0"/>
              </a:rPr>
              <a:t>ESCUDO</a:t>
            </a:r>
            <a:r>
              <a:rPr lang="es-MX" dirty="0"/>
              <a:t> </a:t>
            </a:r>
            <a:endParaRPr lang="es-CO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17BE4D4-6348-492A-8917-690950404D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Gorro  frigio : esquema de libertad.</a:t>
            </a:r>
          </a:p>
          <a:p>
            <a:r>
              <a:rPr lang="es-MX" dirty="0"/>
              <a:t>El águila : de color amarillo que significa riqueza oro y metales. </a:t>
            </a:r>
          </a:p>
          <a:p>
            <a:r>
              <a:rPr lang="es-MX" dirty="0"/>
              <a:t>La Antorcha :  la luz que ilumina el camino de la democracia. </a:t>
            </a:r>
          </a:p>
          <a:p>
            <a:r>
              <a:rPr lang="es-MX" dirty="0"/>
              <a:t>Franja blanca :el imperio de la ley.</a:t>
            </a:r>
          </a:p>
          <a:p>
            <a:r>
              <a:rPr lang="es-MX" dirty="0"/>
              <a:t>El nevado del Tolima  y  el rio combeima .</a:t>
            </a:r>
          </a:p>
          <a:p>
            <a:r>
              <a:rPr lang="es-MX" dirty="0"/>
              <a:t>Los laureles :en honor a los mártires de la independencia.</a:t>
            </a:r>
          </a:p>
          <a:p>
            <a:r>
              <a:rPr lang="es-MX" dirty="0"/>
              <a:t>Tricolor nacional : significa que pertenecemos a Colombia. 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4016757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ADA90B8-A7AA-433C-A1EE-B31ABC80D8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>
                <a:latin typeface="Algerian" panose="04020705040A02060702" pitchFamily="82" charset="0"/>
              </a:rPr>
              <a:t>ORGANIGRAMA ADMINISTRATIVO </a:t>
            </a:r>
            <a:endParaRPr lang="es-CO" dirty="0">
              <a:latin typeface="Algerian" panose="04020705040A02060702" pitchFamily="82" charset="0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BCCC442-EB5A-4741-B88F-F74ACCA446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12606"/>
            <a:ext cx="10515600" cy="5180269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s-MX" dirty="0"/>
              <a:t>GOBERNADOR                  RICARO OROZCO VALERO</a:t>
            </a:r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r>
              <a:rPr lang="es-MX" dirty="0"/>
              <a:t>DIRECCION OPERATIVA </a:t>
            </a:r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r>
              <a:rPr lang="es-MX" dirty="0"/>
              <a:t>DIRECCION CONTRATACIÓN</a:t>
            </a:r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r>
              <a:rPr lang="es-MX" dirty="0"/>
              <a:t>SECRETARIAS        *PLANEACION </a:t>
            </a:r>
          </a:p>
          <a:p>
            <a:pPr marL="0" indent="0">
              <a:buNone/>
            </a:pPr>
            <a:r>
              <a:rPr lang="es-MX" dirty="0"/>
              <a:t>                               *ADMINISTRATIVA</a:t>
            </a:r>
          </a:p>
          <a:p>
            <a:pPr marL="0" indent="0">
              <a:buNone/>
            </a:pPr>
            <a:r>
              <a:rPr lang="es-MX" dirty="0"/>
              <a:t>                               *HACIENDA </a:t>
            </a:r>
          </a:p>
          <a:p>
            <a:pPr marL="0" indent="0">
              <a:buNone/>
            </a:pPr>
            <a:r>
              <a:rPr lang="es-MX" dirty="0"/>
              <a:t>                               *EDUCACIÓN </a:t>
            </a:r>
          </a:p>
          <a:p>
            <a:pPr marL="0" indent="0">
              <a:buNone/>
            </a:pPr>
            <a:r>
              <a:rPr lang="es-MX" dirty="0"/>
              <a:t>                               *INCLUSIÓN SOCIAL</a:t>
            </a:r>
          </a:p>
          <a:p>
            <a:pPr marL="0" indent="0">
              <a:buNone/>
            </a:pPr>
            <a:r>
              <a:rPr lang="es-MX" dirty="0"/>
              <a:t>                               *DEL INTERIOR  </a:t>
            </a:r>
            <a:endParaRPr lang="es-CO" dirty="0"/>
          </a:p>
        </p:txBody>
      </p:sp>
      <p:cxnSp>
        <p:nvCxnSpPr>
          <p:cNvPr id="7" name="Conector recto de flecha 6">
            <a:extLst>
              <a:ext uri="{FF2B5EF4-FFF2-40B4-BE49-F238E27FC236}">
                <a16:creationId xmlns:a16="http://schemas.microsoft.com/office/drawing/2014/main" id="{CA618DFC-FC4A-45E4-B1A9-3202B7446CFC}"/>
              </a:ext>
            </a:extLst>
          </p:cNvPr>
          <p:cNvCxnSpPr/>
          <p:nvPr/>
        </p:nvCxnSpPr>
        <p:spPr>
          <a:xfrm>
            <a:off x="3303639" y="1474839"/>
            <a:ext cx="75216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ctor recto de flecha 8">
            <a:extLst>
              <a:ext uri="{FF2B5EF4-FFF2-40B4-BE49-F238E27FC236}">
                <a16:creationId xmlns:a16="http://schemas.microsoft.com/office/drawing/2014/main" id="{1D462F85-4E0C-4F00-BBF4-0568AEA3FE23}"/>
              </a:ext>
            </a:extLst>
          </p:cNvPr>
          <p:cNvCxnSpPr/>
          <p:nvPr/>
        </p:nvCxnSpPr>
        <p:spPr>
          <a:xfrm>
            <a:off x="1976284" y="1690688"/>
            <a:ext cx="0" cy="32984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ector recto de flecha 10">
            <a:extLst>
              <a:ext uri="{FF2B5EF4-FFF2-40B4-BE49-F238E27FC236}">
                <a16:creationId xmlns:a16="http://schemas.microsoft.com/office/drawing/2014/main" id="{6F773350-48EF-4FE7-BC02-A31600171DAE}"/>
              </a:ext>
            </a:extLst>
          </p:cNvPr>
          <p:cNvCxnSpPr/>
          <p:nvPr/>
        </p:nvCxnSpPr>
        <p:spPr>
          <a:xfrm>
            <a:off x="1976284" y="2448232"/>
            <a:ext cx="0" cy="44245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de flecha 12">
            <a:extLst>
              <a:ext uri="{FF2B5EF4-FFF2-40B4-BE49-F238E27FC236}">
                <a16:creationId xmlns:a16="http://schemas.microsoft.com/office/drawing/2014/main" id="{C41802D1-9446-40E7-9B12-6FC687A609A5}"/>
              </a:ext>
            </a:extLst>
          </p:cNvPr>
          <p:cNvCxnSpPr/>
          <p:nvPr/>
        </p:nvCxnSpPr>
        <p:spPr>
          <a:xfrm>
            <a:off x="1976284" y="3303639"/>
            <a:ext cx="0" cy="36870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recto de flecha 16">
            <a:extLst>
              <a:ext uri="{FF2B5EF4-FFF2-40B4-BE49-F238E27FC236}">
                <a16:creationId xmlns:a16="http://schemas.microsoft.com/office/drawing/2014/main" id="{EA486A48-591F-4FE9-9E5E-A71C3144BA94}"/>
              </a:ext>
            </a:extLst>
          </p:cNvPr>
          <p:cNvCxnSpPr>
            <a:cxnSpLocks/>
          </p:cNvCxnSpPr>
          <p:nvPr/>
        </p:nvCxnSpPr>
        <p:spPr>
          <a:xfrm>
            <a:off x="2728452" y="3902740"/>
            <a:ext cx="39820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4" name="Picture 2">
            <a:extLst>
              <a:ext uri="{FF2B5EF4-FFF2-40B4-BE49-F238E27FC236}">
                <a16:creationId xmlns:a16="http://schemas.microsoft.com/office/drawing/2014/main" id="{5FCC859C-F4B2-4021-9E55-05C1AC5407F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80" t="7741" r="6864" b="13979"/>
          <a:stretch/>
        </p:blipFill>
        <p:spPr bwMode="auto">
          <a:xfrm>
            <a:off x="7005486" y="1899853"/>
            <a:ext cx="4119715" cy="3878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183059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0465C84-51E6-492A-A359-8AC7DB705C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4451" y="175898"/>
            <a:ext cx="10515600" cy="1325563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s-MX" dirty="0">
                <a:latin typeface="Algerian" panose="04020705040A02060702" pitchFamily="82" charset="0"/>
              </a:rPr>
              <a:t>CLIMA</a:t>
            </a:r>
            <a:endParaRPr lang="es-CO" dirty="0">
              <a:latin typeface="Algerian" panose="04020705040A02060702" pitchFamily="82" charset="0"/>
            </a:endParaRPr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3DD2CE60-3E12-437F-A99E-0B8FBE70796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107" r="36644"/>
          <a:stretch/>
        </p:blipFill>
        <p:spPr bwMode="auto">
          <a:xfrm>
            <a:off x="4544961" y="1670421"/>
            <a:ext cx="3672350" cy="51875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Flecha: a la derecha 5">
            <a:extLst>
              <a:ext uri="{FF2B5EF4-FFF2-40B4-BE49-F238E27FC236}">
                <a16:creationId xmlns:a16="http://schemas.microsoft.com/office/drawing/2014/main" id="{74DCBBAD-96E5-41CE-813D-31A7EC83CF30}"/>
              </a:ext>
            </a:extLst>
          </p:cNvPr>
          <p:cNvSpPr/>
          <p:nvPr/>
        </p:nvSpPr>
        <p:spPr>
          <a:xfrm rot="10800000">
            <a:off x="2333928" y="2376300"/>
            <a:ext cx="3908323" cy="46816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7" name="Rectángulo: esquinas redondeadas 6">
            <a:extLst>
              <a:ext uri="{FF2B5EF4-FFF2-40B4-BE49-F238E27FC236}">
                <a16:creationId xmlns:a16="http://schemas.microsoft.com/office/drawing/2014/main" id="{3FF87EF3-4262-4FDA-8CEF-E1073F4835FA}"/>
              </a:ext>
            </a:extLst>
          </p:cNvPr>
          <p:cNvSpPr/>
          <p:nvPr/>
        </p:nvSpPr>
        <p:spPr>
          <a:xfrm>
            <a:off x="492831" y="2048297"/>
            <a:ext cx="1769806" cy="97339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GLACIAL</a:t>
            </a:r>
            <a:endParaRPr lang="es-CO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9" name="Flecha: a la derecha 8">
            <a:extLst>
              <a:ext uri="{FF2B5EF4-FFF2-40B4-BE49-F238E27FC236}">
                <a16:creationId xmlns:a16="http://schemas.microsoft.com/office/drawing/2014/main" id="{BE01101B-0A98-4336-9B7F-5FCBADE74087}"/>
              </a:ext>
            </a:extLst>
          </p:cNvPr>
          <p:cNvSpPr/>
          <p:nvPr/>
        </p:nvSpPr>
        <p:spPr>
          <a:xfrm rot="10800000">
            <a:off x="1946788" y="3490729"/>
            <a:ext cx="3908323" cy="468158"/>
          </a:xfrm>
          <a:prstGeom prst="righ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0" name="Rectángulo: esquinas redondeadas 9">
            <a:extLst>
              <a:ext uri="{FF2B5EF4-FFF2-40B4-BE49-F238E27FC236}">
                <a16:creationId xmlns:a16="http://schemas.microsoft.com/office/drawing/2014/main" id="{4A70C5E7-B712-4F0D-B716-9B03EF788711}"/>
              </a:ext>
            </a:extLst>
          </p:cNvPr>
          <p:cNvSpPr/>
          <p:nvPr/>
        </p:nvSpPr>
        <p:spPr>
          <a:xfrm>
            <a:off x="143563" y="3343271"/>
            <a:ext cx="1769806" cy="973394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FRIO</a:t>
            </a:r>
            <a:endParaRPr lang="es-CO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3" name="Flecha: hacia la izquierda 12">
            <a:extLst>
              <a:ext uri="{FF2B5EF4-FFF2-40B4-BE49-F238E27FC236}">
                <a16:creationId xmlns:a16="http://schemas.microsoft.com/office/drawing/2014/main" id="{36D4F892-D39B-42C4-B98B-012E7129B84A}"/>
              </a:ext>
            </a:extLst>
          </p:cNvPr>
          <p:cNvSpPr/>
          <p:nvPr/>
        </p:nvSpPr>
        <p:spPr>
          <a:xfrm>
            <a:off x="2400324" y="5059478"/>
            <a:ext cx="3220065" cy="303288"/>
          </a:xfrm>
          <a:prstGeom prst="lef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6" name="Rectángulo: esquinas redondeadas 15">
            <a:extLst>
              <a:ext uri="{FF2B5EF4-FFF2-40B4-BE49-F238E27FC236}">
                <a16:creationId xmlns:a16="http://schemas.microsoft.com/office/drawing/2014/main" id="{54481A57-4147-4605-BAAE-134C3181C6DF}"/>
              </a:ext>
            </a:extLst>
          </p:cNvPr>
          <p:cNvSpPr/>
          <p:nvPr/>
        </p:nvSpPr>
        <p:spPr>
          <a:xfrm>
            <a:off x="533385" y="4689079"/>
            <a:ext cx="1769806" cy="973394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PARAMO</a:t>
            </a:r>
            <a:endParaRPr lang="es-CO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5" name="Flecha: a la derecha 14">
            <a:extLst>
              <a:ext uri="{FF2B5EF4-FFF2-40B4-BE49-F238E27FC236}">
                <a16:creationId xmlns:a16="http://schemas.microsoft.com/office/drawing/2014/main" id="{174EA3E1-ADB4-49ED-8FA7-126DE3503B6A}"/>
              </a:ext>
            </a:extLst>
          </p:cNvPr>
          <p:cNvSpPr/>
          <p:nvPr/>
        </p:nvSpPr>
        <p:spPr>
          <a:xfrm>
            <a:off x="7161573" y="2723451"/>
            <a:ext cx="2359742" cy="234080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8" name="Rectángulo: esquinas redondeadas 17">
            <a:extLst>
              <a:ext uri="{FF2B5EF4-FFF2-40B4-BE49-F238E27FC236}">
                <a16:creationId xmlns:a16="http://schemas.microsoft.com/office/drawing/2014/main" id="{BAE0C58C-C906-4F49-B419-6C4568064556}"/>
              </a:ext>
            </a:extLst>
          </p:cNvPr>
          <p:cNvSpPr/>
          <p:nvPr/>
        </p:nvSpPr>
        <p:spPr>
          <a:xfrm>
            <a:off x="9588152" y="2369877"/>
            <a:ext cx="1769806" cy="973394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CALIDO</a:t>
            </a:r>
            <a:endParaRPr lang="es-CO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7" name="Flecha: a la derecha 16">
            <a:extLst>
              <a:ext uri="{FF2B5EF4-FFF2-40B4-BE49-F238E27FC236}">
                <a16:creationId xmlns:a16="http://schemas.microsoft.com/office/drawing/2014/main" id="{A3664688-8B65-4F93-86D1-C77A12A5EF59}"/>
              </a:ext>
            </a:extLst>
          </p:cNvPr>
          <p:cNvSpPr/>
          <p:nvPr/>
        </p:nvSpPr>
        <p:spPr>
          <a:xfrm>
            <a:off x="5855111" y="4924272"/>
            <a:ext cx="2684206" cy="303288"/>
          </a:xfrm>
          <a:prstGeom prst="rightArrow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0" name="Rectángulo: esquinas redondeadas 19">
            <a:extLst>
              <a:ext uri="{FF2B5EF4-FFF2-40B4-BE49-F238E27FC236}">
                <a16:creationId xmlns:a16="http://schemas.microsoft.com/office/drawing/2014/main" id="{39282B2F-99AE-4133-90A4-955358B4F991}"/>
              </a:ext>
            </a:extLst>
          </p:cNvPr>
          <p:cNvSpPr/>
          <p:nvPr/>
        </p:nvSpPr>
        <p:spPr>
          <a:xfrm>
            <a:off x="8943668" y="4541921"/>
            <a:ext cx="1769806" cy="973394"/>
          </a:xfrm>
          <a:prstGeom prst="round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MEDIO </a:t>
            </a:r>
            <a:endParaRPr lang="es-CO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9" name="Flecha: a la derecha 18">
            <a:extLst>
              <a:ext uri="{FF2B5EF4-FFF2-40B4-BE49-F238E27FC236}">
                <a16:creationId xmlns:a16="http://schemas.microsoft.com/office/drawing/2014/main" id="{9CC76240-E339-44EC-BE65-69187A32A99E}"/>
              </a:ext>
            </a:extLst>
          </p:cNvPr>
          <p:cNvSpPr/>
          <p:nvPr/>
        </p:nvSpPr>
        <p:spPr>
          <a:xfrm>
            <a:off x="7728155" y="4643360"/>
            <a:ext cx="45719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913519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39E1570-4524-48EE-9443-7D0E077EBF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>
                <a:latin typeface="Algerian" panose="04020705040A02060702" pitchFamily="82" charset="0"/>
              </a:rPr>
              <a:t>Pisos térmicos </a:t>
            </a:r>
            <a:endParaRPr lang="es-CO" dirty="0">
              <a:latin typeface="Algerian" panose="04020705040A02060702" pitchFamily="82" charset="0"/>
            </a:endParaRPr>
          </a:p>
        </p:txBody>
      </p:sp>
      <p:pic>
        <p:nvPicPr>
          <p:cNvPr id="4" name="Marcador de contenido 3">
            <a:extLst>
              <a:ext uri="{FF2B5EF4-FFF2-40B4-BE49-F238E27FC236}">
                <a16:creationId xmlns:a16="http://schemas.microsoft.com/office/drawing/2014/main" id="{7DC8E5C6-0754-41C4-9A23-18177626F234}"/>
              </a:ext>
            </a:extLst>
          </p:cNvPr>
          <p:cNvPicPr>
            <a:picLocks noGrp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580"/>
          <a:stretch/>
        </p:blipFill>
        <p:spPr bwMode="auto">
          <a:xfrm>
            <a:off x="2035277" y="1690688"/>
            <a:ext cx="8967019" cy="480218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030494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0351C55-117F-44BB-922E-5E460803BE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>
                <a:latin typeface="Algerian" panose="04020705040A02060702" pitchFamily="82" charset="0"/>
              </a:rPr>
              <a:t>economía</a:t>
            </a:r>
            <a:endParaRPr lang="es-CO" dirty="0">
              <a:latin typeface="Algerian" panose="04020705040A02060702" pitchFamily="82" charset="0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7C52D9E-F1D7-4F0F-B9D6-024D461C94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r>
              <a:rPr lang="es-MX" dirty="0"/>
              <a:t>La economía del deporte del Tolima</a:t>
            </a:r>
          </a:p>
          <a:p>
            <a:pPr marL="0" indent="0">
              <a:buNone/>
            </a:pPr>
            <a:r>
              <a:rPr lang="es-MX" dirty="0"/>
              <a:t> esta sustentada en las actividades </a:t>
            </a:r>
          </a:p>
          <a:p>
            <a:pPr marL="0" indent="0">
              <a:buNone/>
            </a:pPr>
            <a:r>
              <a:rPr lang="es-MX" dirty="0"/>
              <a:t>agropecuarias, turismo ,</a:t>
            </a:r>
          </a:p>
          <a:p>
            <a:pPr marL="0" indent="0">
              <a:buNone/>
            </a:pPr>
            <a:r>
              <a:rPr lang="es-MX" dirty="0"/>
              <a:t>  servicios e industrias .</a:t>
            </a:r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endParaRPr lang="es-CO" dirty="0"/>
          </a:p>
        </p:txBody>
      </p:sp>
      <p:pic>
        <p:nvPicPr>
          <p:cNvPr id="4100" name="Picture 4">
            <a:extLst>
              <a:ext uri="{FF2B5EF4-FFF2-40B4-BE49-F238E27FC236}">
                <a16:creationId xmlns:a16="http://schemas.microsoft.com/office/drawing/2014/main" id="{8EA8D24D-3908-4993-BEDD-A4F062200B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1690688"/>
            <a:ext cx="4953000" cy="48021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8671053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</TotalTime>
  <Words>138</Words>
  <Application>Microsoft Office PowerPoint</Application>
  <PresentationFormat>Panorámica</PresentationFormat>
  <Paragraphs>36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1" baseType="lpstr">
      <vt:lpstr>Algerian</vt:lpstr>
      <vt:lpstr>Arial</vt:lpstr>
      <vt:lpstr>Calibri</vt:lpstr>
      <vt:lpstr>Calibri Light</vt:lpstr>
      <vt:lpstr>Tema de Office</vt:lpstr>
      <vt:lpstr>GENERALIDADES DEL DEPARTAMENTO DEL TOLIMA</vt:lpstr>
      <vt:lpstr>ESCUDO </vt:lpstr>
      <vt:lpstr>ORGANIGRAMA ADMINISTRATIVO </vt:lpstr>
      <vt:lpstr>CLIMA</vt:lpstr>
      <vt:lpstr>Pisos térmicos </vt:lpstr>
      <vt:lpstr>economía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GENERALIDADES DEL DEPARTAMENTO DEL TOLIMA</dc:title>
  <dc:creator>Usuario</dc:creator>
  <cp:lastModifiedBy>Usuario</cp:lastModifiedBy>
  <cp:revision>14</cp:revision>
  <dcterms:created xsi:type="dcterms:W3CDTF">2020-07-14T19:46:27Z</dcterms:created>
  <dcterms:modified xsi:type="dcterms:W3CDTF">2020-07-14T22:14:19Z</dcterms:modified>
</cp:coreProperties>
</file>